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68" r:id="rId4"/>
    <p:sldId id="259" r:id="rId5"/>
    <p:sldId id="26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278B-8A6D-4AD1-BE81-C6CD2B88B71B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8994-786F-4BE1-8566-6771404B49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92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278B-8A6D-4AD1-BE81-C6CD2B88B71B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8994-786F-4BE1-8566-6771404B49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204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278B-8A6D-4AD1-BE81-C6CD2B88B71B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8994-786F-4BE1-8566-6771404B49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072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278B-8A6D-4AD1-BE81-C6CD2B88B71B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8994-786F-4BE1-8566-6771404B49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38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278B-8A6D-4AD1-BE81-C6CD2B88B71B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8994-786F-4BE1-8566-6771404B49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56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278B-8A6D-4AD1-BE81-C6CD2B88B71B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8994-786F-4BE1-8566-6771404B49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43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278B-8A6D-4AD1-BE81-C6CD2B88B71B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8994-786F-4BE1-8566-6771404B49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665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278B-8A6D-4AD1-BE81-C6CD2B88B71B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8994-786F-4BE1-8566-6771404B49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020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278B-8A6D-4AD1-BE81-C6CD2B88B71B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8994-786F-4BE1-8566-6771404B49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195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278B-8A6D-4AD1-BE81-C6CD2B88B71B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8994-786F-4BE1-8566-6771404B49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448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278B-8A6D-4AD1-BE81-C6CD2B88B71B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8994-786F-4BE1-8566-6771404B49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780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8278B-8A6D-4AD1-BE81-C6CD2B88B71B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18994-786F-4BE1-8566-6771404B49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202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cs-CZ" sz="6000" b="1" dirty="0"/>
          </a:p>
          <a:p>
            <a:pPr marL="0" indent="0">
              <a:buNone/>
            </a:pPr>
            <a:endParaRPr lang="cs-CZ" sz="6000" b="1" dirty="0"/>
          </a:p>
          <a:p>
            <a:pPr marL="0" indent="0" algn="ctr">
              <a:buNone/>
            </a:pPr>
            <a:r>
              <a:rPr lang="cs-CZ" sz="6000" b="1" dirty="0">
                <a:solidFill>
                  <a:schemeClr val="accent5">
                    <a:lumMod val="75000"/>
                  </a:schemeClr>
                </a:solidFill>
              </a:rPr>
              <a:t>DOPLNĚK</a:t>
            </a:r>
          </a:p>
        </p:txBody>
      </p:sp>
    </p:spTree>
    <p:extLst>
      <p:ext uri="{BB962C8B-B14F-4D97-AF65-F5344CB8AC3E}">
        <p14:creationId xmlns:p14="http://schemas.microsoft.com/office/powerpoint/2010/main" val="2071480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93610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544616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cs-CZ" sz="1000" dirty="0">
              <a:solidFill>
                <a:schemeClr val="tx1"/>
              </a:solidFill>
            </a:endParaRPr>
          </a:p>
          <a:p>
            <a:r>
              <a:rPr lang="cs-CZ" sz="2800" b="1" dirty="0">
                <a:solidFill>
                  <a:schemeClr val="bg1">
                    <a:lumMod val="75000"/>
                  </a:schemeClr>
                </a:solidFill>
              </a:rPr>
              <a:t>rozvíjející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 větný člen</a:t>
            </a:r>
          </a:p>
          <a:p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vyjadřuje: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 vlastnost nebo stav, které má podstatné jméno (zájmeno) za určitého děje</a:t>
            </a:r>
          </a:p>
          <a:p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závisí na: 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slovesu a zároveň se vztahuje k podstatnému jménu nebo zájmenu ( v podmětu nebo předmětu) = </a:t>
            </a:r>
            <a:r>
              <a:rPr lang="cs-CZ" sz="2800" b="1" dirty="0">
                <a:solidFill>
                  <a:schemeClr val="bg1">
                    <a:lumMod val="75000"/>
                  </a:schemeClr>
                </a:solidFill>
              </a:rPr>
              <a:t>dvojí závislost</a:t>
            </a:r>
          </a:p>
          <a:p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stojí:</a:t>
            </a:r>
            <a:r>
              <a:rPr lang="cs-CZ" sz="2800" b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většinou po slovesech smyslového vnímání</a:t>
            </a:r>
          </a:p>
          <a:p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bývá vyjádřen: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  podstatným nebo přídavným jménem,  zájmenem, číslovkou, infinitivem, přechodníkem</a:t>
            </a:r>
          </a:p>
          <a:p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ptáme se: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 Jak? Kterak?</a:t>
            </a:r>
          </a:p>
          <a:p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značí se: 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732778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826368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Dvojí závislost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516" y="1052736"/>
            <a:ext cx="8712968" cy="54006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cs-CZ" sz="1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Výletníci se vrátili unaveni.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		Po				</a:t>
            </a:r>
            <a:r>
              <a:rPr lang="cs-CZ" sz="2800" b="1" dirty="0" err="1">
                <a:solidFill>
                  <a:schemeClr val="accent5">
                    <a:lumMod val="50000"/>
                  </a:schemeClr>
                </a:solidFill>
              </a:rPr>
              <a:t>Př</a:t>
            </a:r>
            <a:endParaRPr lang="cs-CZ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	</a:t>
            </a:r>
          </a:p>
          <a:p>
            <a:pPr marL="0" indent="0">
              <a:buNone/>
            </a:pPr>
            <a:endParaRPr lang="cs-CZ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									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							    D		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144A6A83-4477-4A57-9C45-D932FB4F2DC7}"/>
              </a:ext>
            </a:extLst>
          </p:cNvPr>
          <p:cNvSpPr/>
          <p:nvPr/>
        </p:nvSpPr>
        <p:spPr>
          <a:xfrm>
            <a:off x="1635289" y="2361861"/>
            <a:ext cx="1575861" cy="91440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výletníci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E4AAC5C5-0D0C-4E72-B899-C3F15FAD3A10}"/>
              </a:ext>
            </a:extLst>
          </p:cNvPr>
          <p:cNvSpPr/>
          <p:nvPr/>
        </p:nvSpPr>
        <p:spPr>
          <a:xfrm>
            <a:off x="5220073" y="2361861"/>
            <a:ext cx="1575861" cy="91440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se vrátili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41095969-E061-470A-8CFD-DAD4B8953A38}"/>
              </a:ext>
            </a:extLst>
          </p:cNvPr>
          <p:cNvSpPr/>
          <p:nvPr/>
        </p:nvSpPr>
        <p:spPr>
          <a:xfrm>
            <a:off x="6367143" y="4386254"/>
            <a:ext cx="1575861" cy="9144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unaveni</a:t>
            </a:r>
          </a:p>
        </p:txBody>
      </p:sp>
      <p:sp>
        <p:nvSpPr>
          <p:cNvPr id="10" name="Rovná se 9">
            <a:extLst>
              <a:ext uri="{FF2B5EF4-FFF2-40B4-BE49-F238E27FC236}">
                <a16:creationId xmlns:a16="http://schemas.microsoft.com/office/drawing/2014/main" id="{0C9F4D30-F700-4818-A4F0-1884125F4D87}"/>
              </a:ext>
            </a:extLst>
          </p:cNvPr>
          <p:cNvSpPr/>
          <p:nvPr/>
        </p:nvSpPr>
        <p:spPr>
          <a:xfrm>
            <a:off x="2847460" y="2637488"/>
            <a:ext cx="2736304" cy="363145"/>
          </a:xfrm>
          <a:prstGeom prst="mathEqual">
            <a:avLst>
              <a:gd name="adj1" fmla="val 23520"/>
              <a:gd name="adj2" fmla="val 1380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13" name="Přímá spojovací šipka 21">
            <a:extLst>
              <a:ext uri="{FF2B5EF4-FFF2-40B4-BE49-F238E27FC236}">
                <a16:creationId xmlns:a16="http://schemas.microsoft.com/office/drawing/2014/main" id="{B2A21D2A-19D2-4195-9643-48E5CC5FC0C2}"/>
              </a:ext>
            </a:extLst>
          </p:cNvPr>
          <p:cNvCxnSpPr>
            <a:cxnSpLocks/>
          </p:cNvCxnSpPr>
          <p:nvPr/>
        </p:nvCxnSpPr>
        <p:spPr>
          <a:xfrm flipH="1" flipV="1">
            <a:off x="2779924" y="3232399"/>
            <a:ext cx="4016010" cy="120137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9">
            <a:extLst>
              <a:ext uri="{FF2B5EF4-FFF2-40B4-BE49-F238E27FC236}">
                <a16:creationId xmlns:a16="http://schemas.microsoft.com/office/drawing/2014/main" id="{69D11C3A-7459-424F-B3B8-ACB1A34DF3FA}"/>
              </a:ext>
            </a:extLst>
          </p:cNvPr>
          <p:cNvCxnSpPr>
            <a:cxnSpLocks/>
          </p:cNvCxnSpPr>
          <p:nvPr/>
        </p:nvCxnSpPr>
        <p:spPr>
          <a:xfrm flipH="1" flipV="1">
            <a:off x="6548472" y="3133243"/>
            <a:ext cx="208531" cy="125724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653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Doplněk - příklady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Chlapci běhali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bosi.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Bratr byl jmenován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vedoucím.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Viděl mě dneska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odcházet.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Chlapec se vyučil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truhlářem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Petra krájela cibuli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plačíc.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Doběhl do cíle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jako třetí.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Jiří z Poděbrad byl zvolen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za krále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českého.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Děti zůstaly doma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samy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2966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800" b="1" dirty="0">
                <a:solidFill>
                  <a:schemeClr val="accent5">
                    <a:lumMod val="50000"/>
                  </a:schemeClr>
                </a:solidFill>
              </a:rPr>
              <a:t>Doplněk, nebo přísudek jmenný se sponou?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6853FE5F-4877-4B0C-84E4-629F7DC845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8421441"/>
              </p:ext>
            </p:extLst>
          </p:nvPr>
        </p:nvGraphicFramePr>
        <p:xfrm>
          <a:off x="107504" y="1198240"/>
          <a:ext cx="8928992" cy="5181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501647">
                  <a:extLst>
                    <a:ext uri="{9D8B030D-6E8A-4147-A177-3AD203B41FA5}">
                      <a16:colId xmlns:a16="http://schemas.microsoft.com/office/drawing/2014/main" val="2121959470"/>
                    </a:ext>
                  </a:extLst>
                </a:gridCol>
                <a:gridCol w="4427345">
                  <a:extLst>
                    <a:ext uri="{9D8B030D-6E8A-4147-A177-3AD203B41FA5}">
                      <a16:colId xmlns:a16="http://schemas.microsoft.com/office/drawing/2014/main" val="3756053027"/>
                    </a:ext>
                  </a:extLst>
                </a:gridCol>
              </a:tblGrid>
              <a:tr h="416833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doplněk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přísudek jmenný se sponou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204734"/>
                  </a:ext>
                </a:extLst>
              </a:tr>
              <a:tr h="199367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Jana se cítila </a:t>
                      </a:r>
                      <a:r>
                        <a:rPr lang="cs-CZ" sz="2800" b="1" u="dotDotDash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šťastná</a:t>
                      </a:r>
                      <a:r>
                        <a:rPr lang="cs-CZ" sz="2800" b="1" u="none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Jana </a:t>
                      </a:r>
                      <a:r>
                        <a:rPr lang="cs-CZ" sz="2800" b="1" u="sng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byla šťastná</a:t>
                      </a:r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282133"/>
                  </a:ext>
                </a:extLst>
              </a:tr>
              <a:tr h="387137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Televize zůstala </a:t>
                      </a:r>
                      <a:r>
                        <a:rPr lang="cs-CZ" sz="2800" b="1" u="dotDash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zapnutá</a:t>
                      </a:r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Televize </a:t>
                      </a:r>
                      <a:r>
                        <a:rPr lang="cs-CZ" sz="2800" b="1" u="sng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byla zapnutá</a:t>
                      </a:r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358563"/>
                  </a:ext>
                </a:extLst>
              </a:tr>
              <a:tr h="358929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Dan se vyučil </a:t>
                      </a:r>
                      <a:r>
                        <a:rPr lang="cs-CZ" sz="2800" b="1" u="dotDotDash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zámečníkem</a:t>
                      </a:r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Dan </a:t>
                      </a:r>
                      <a:r>
                        <a:rPr lang="cs-CZ" sz="2800" b="1" u="sng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se stal zámečníkem</a:t>
                      </a:r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538603"/>
                  </a:ext>
                </a:extLst>
              </a:tr>
              <a:tr h="358929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Rodiče se vrátili </a:t>
                      </a:r>
                      <a:r>
                        <a:rPr lang="cs-CZ" sz="2800" b="1" u="dotDotDash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opálení</a:t>
                      </a:r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Rodiče </a:t>
                      </a:r>
                      <a:r>
                        <a:rPr lang="cs-CZ" sz="2800" b="1" u="sng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byli opálení</a:t>
                      </a:r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319222"/>
                  </a:ext>
                </a:extLst>
              </a:tr>
              <a:tr h="358929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Žák seděl ve třídě </a:t>
                      </a:r>
                      <a:r>
                        <a:rPr lang="cs-CZ" sz="2800" b="1" u="dotDotDash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zaražený</a:t>
                      </a:r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Žák </a:t>
                      </a:r>
                      <a:r>
                        <a:rPr lang="cs-CZ" sz="2800" b="1" u="sng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byl</a:t>
                      </a:r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ve třídě </a:t>
                      </a:r>
                      <a:r>
                        <a:rPr lang="cs-CZ" sz="2800" b="1" u="sng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zaražený</a:t>
                      </a:r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757094"/>
                  </a:ext>
                </a:extLst>
              </a:tr>
              <a:tr h="358929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Bratra vyhlásili </a:t>
                      </a:r>
                      <a:r>
                        <a:rPr lang="cs-CZ" sz="2800" b="1" u="dotDotDash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vítězem</a:t>
                      </a:r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Bratr </a:t>
                      </a:r>
                      <a:r>
                        <a:rPr lang="cs-CZ" sz="2800" b="1" u="sng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se stal vítězem</a:t>
                      </a:r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470662"/>
                  </a:ext>
                </a:extLst>
              </a:tr>
              <a:tr h="358929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Strom stál v lese </a:t>
                      </a:r>
                      <a:r>
                        <a:rPr lang="cs-CZ" sz="2800" b="1" u="dotDotDash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osamocen</a:t>
                      </a:r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Strom </a:t>
                      </a:r>
                      <a:r>
                        <a:rPr lang="cs-CZ" sz="2800" b="1" u="sng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byl</a:t>
                      </a:r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v lese </a:t>
                      </a:r>
                      <a:r>
                        <a:rPr lang="cs-CZ" sz="2800" b="1" u="sng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osamocen</a:t>
                      </a:r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27256"/>
                  </a:ext>
                </a:extLst>
              </a:tr>
              <a:tr h="358929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Pes vypadal </a:t>
                      </a:r>
                      <a:r>
                        <a:rPr lang="cs-CZ" sz="2800" b="1" u="dotDotDash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vyděšený</a:t>
                      </a:r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Pes </a:t>
                      </a:r>
                      <a:r>
                        <a:rPr lang="cs-CZ" sz="2800" b="1" u="sng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byl vyděšený</a:t>
                      </a:r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988757"/>
                  </a:ext>
                </a:extLst>
              </a:tr>
              <a:tr h="358929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V závodě doběhla </a:t>
                      </a:r>
                      <a:r>
                        <a:rPr lang="cs-CZ" sz="2800" b="1" u="dotDotDash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druhá</a:t>
                      </a:r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V závodě </a:t>
                      </a:r>
                      <a:r>
                        <a:rPr lang="cs-CZ" sz="2800" b="1" u="sng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byla druhá</a:t>
                      </a:r>
                      <a:r>
                        <a:rPr lang="cs-CZ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480258"/>
                  </a:ext>
                </a:extLst>
              </a:tr>
            </a:tbl>
          </a:graphicData>
        </a:graphic>
      </p:graphicFrame>
      <p:sp>
        <p:nvSpPr>
          <p:cNvPr id="5" name="Ovál 4">
            <a:extLst>
              <a:ext uri="{FF2B5EF4-FFF2-40B4-BE49-F238E27FC236}">
                <a16:creationId xmlns:a16="http://schemas.microsoft.com/office/drawing/2014/main" id="{1559DBAA-0874-4909-BBBF-0C6A7965EB30}"/>
              </a:ext>
            </a:extLst>
          </p:cNvPr>
          <p:cNvSpPr/>
          <p:nvPr/>
        </p:nvSpPr>
        <p:spPr>
          <a:xfrm>
            <a:off x="1259632" y="3284984"/>
            <a:ext cx="1440160" cy="5040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59158ACD-76B8-4011-BD54-67785C5D790A}"/>
              </a:ext>
            </a:extLst>
          </p:cNvPr>
          <p:cNvSpPr/>
          <p:nvPr/>
        </p:nvSpPr>
        <p:spPr>
          <a:xfrm>
            <a:off x="1475656" y="2204864"/>
            <a:ext cx="1152128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181A7B0D-54D2-407A-A52A-E0434B3A9BEC}"/>
              </a:ext>
            </a:extLst>
          </p:cNvPr>
          <p:cNvSpPr/>
          <p:nvPr/>
        </p:nvSpPr>
        <p:spPr>
          <a:xfrm>
            <a:off x="899592" y="2780928"/>
            <a:ext cx="1440160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DA14BEF3-EAB8-4122-9DF6-535FA310E89F}"/>
              </a:ext>
            </a:extLst>
          </p:cNvPr>
          <p:cNvSpPr/>
          <p:nvPr/>
        </p:nvSpPr>
        <p:spPr>
          <a:xfrm>
            <a:off x="755576" y="3789040"/>
            <a:ext cx="1008112" cy="5040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6B6D5F3F-F96D-4384-BF5A-6E82485BBBFA}"/>
              </a:ext>
            </a:extLst>
          </p:cNvPr>
          <p:cNvSpPr/>
          <p:nvPr/>
        </p:nvSpPr>
        <p:spPr>
          <a:xfrm>
            <a:off x="1259632" y="4293098"/>
            <a:ext cx="1296144" cy="5636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0E3D0137-A9C4-4649-BD1E-B8E40443E35E}"/>
              </a:ext>
            </a:extLst>
          </p:cNvPr>
          <p:cNvSpPr/>
          <p:nvPr/>
        </p:nvSpPr>
        <p:spPr>
          <a:xfrm>
            <a:off x="899592" y="1745197"/>
            <a:ext cx="1296144" cy="5026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F9653A5E-6E98-4EE8-B8F1-B98A161924B9}"/>
              </a:ext>
            </a:extLst>
          </p:cNvPr>
          <p:cNvSpPr/>
          <p:nvPr/>
        </p:nvSpPr>
        <p:spPr>
          <a:xfrm>
            <a:off x="1115616" y="4867672"/>
            <a:ext cx="792088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833CCBC0-9B85-4D99-8F3A-8E9077818B17}"/>
              </a:ext>
            </a:extLst>
          </p:cNvPr>
          <p:cNvSpPr/>
          <p:nvPr/>
        </p:nvSpPr>
        <p:spPr>
          <a:xfrm>
            <a:off x="755576" y="5330248"/>
            <a:ext cx="1368152" cy="5636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5C1EAE5D-629D-4565-8884-A6BE11F46B28}"/>
              </a:ext>
            </a:extLst>
          </p:cNvPr>
          <p:cNvSpPr/>
          <p:nvPr/>
        </p:nvSpPr>
        <p:spPr>
          <a:xfrm>
            <a:off x="1547664" y="5832814"/>
            <a:ext cx="1368152" cy="5579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8266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263</Words>
  <Application>Microsoft Office PowerPoint</Application>
  <PresentationFormat>Předvádění na obrazovce (4:3)</PresentationFormat>
  <Paragraphs>53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systému Office</vt:lpstr>
      <vt:lpstr>Prezentace aplikace PowerPoint</vt:lpstr>
      <vt:lpstr>Charakteristika</vt:lpstr>
      <vt:lpstr>Dvojí závislost</vt:lpstr>
      <vt:lpstr>Doplněk - příklady</vt:lpstr>
      <vt:lpstr>Doplněk, nebo přísudek jmenný se sponou?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Iveta</dc:creator>
  <cp:lastModifiedBy>Světluše Pospíšilová</cp:lastModifiedBy>
  <cp:revision>26</cp:revision>
  <dcterms:created xsi:type="dcterms:W3CDTF">2013-05-01T16:06:52Z</dcterms:created>
  <dcterms:modified xsi:type="dcterms:W3CDTF">2021-02-23T15:19:03Z</dcterms:modified>
</cp:coreProperties>
</file>